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661" r:id="rId2"/>
    <p:sldId id="1619" r:id="rId3"/>
    <p:sldId id="1621" r:id="rId4"/>
    <p:sldId id="1622" r:id="rId5"/>
    <p:sldId id="1620" r:id="rId6"/>
    <p:sldId id="1631" r:id="rId7"/>
    <p:sldId id="1653" r:id="rId8"/>
    <p:sldId id="1640" r:id="rId9"/>
    <p:sldId id="1562" r:id="rId10"/>
    <p:sldId id="1646" r:id="rId11"/>
    <p:sldId id="1643" r:id="rId12"/>
    <p:sldId id="1644" r:id="rId13"/>
    <p:sldId id="1645" r:id="rId14"/>
    <p:sldId id="1568" r:id="rId15"/>
    <p:sldId id="1657" r:id="rId16"/>
    <p:sldId id="1647" r:id="rId17"/>
    <p:sldId id="1571" r:id="rId18"/>
    <p:sldId id="1572" r:id="rId19"/>
    <p:sldId id="1573" r:id="rId20"/>
    <p:sldId id="1650" r:id="rId21"/>
    <p:sldId id="1651" r:id="rId22"/>
    <p:sldId id="1576" r:id="rId23"/>
    <p:sldId id="1660" r:id="rId24"/>
    <p:sldId id="1658" r:id="rId25"/>
    <p:sldId id="1641" r:id="rId26"/>
    <p:sldId id="1583" r:id="rId27"/>
    <p:sldId id="1584" r:id="rId28"/>
    <p:sldId id="1585" r:id="rId29"/>
    <p:sldId id="1642" r:id="rId30"/>
    <p:sldId id="1649" r:id="rId31"/>
    <p:sldId id="1587" r:id="rId32"/>
    <p:sldId id="1652" r:id="rId33"/>
    <p:sldId id="1610" r:id="rId34"/>
    <p:sldId id="1612" r:id="rId35"/>
    <p:sldId id="1613" r:id="rId36"/>
    <p:sldId id="1614" r:id="rId37"/>
    <p:sldId id="1615" r:id="rId38"/>
    <p:sldId id="1617" r:id="rId39"/>
    <p:sldId id="1659" r:id="rId40"/>
    <p:sldId id="1654" r:id="rId41"/>
    <p:sldId id="1655" r:id="rId42"/>
    <p:sldId id="1591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37" autoAdjust="0"/>
    <p:restoredTop sz="75202" autoAdjust="0"/>
  </p:normalViewPr>
  <p:slideViewPr>
    <p:cSldViewPr>
      <p:cViewPr varScale="1">
        <p:scale>
          <a:sx n="103" d="100"/>
          <a:sy n="103" d="100"/>
        </p:scale>
        <p:origin x="127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757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748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613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88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210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22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832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9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7: Mutable State 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(2/2</a:t>
            </a:r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March </a:t>
            </a:r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15,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037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do it?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tables to keep transactions on a single machine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partition by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transactions that require multiple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machines?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transactions involving multiple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Transactions on a single machine: (relatively) 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08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7244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40989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98926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76884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59657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Beyond 2PC: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Assumptions and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09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19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Persistent storage and write-ahead log at every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WAL is never permanently lost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It’s blocking and slow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the coordinator dies?</a:t>
            </a: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46455">
            <a:off x="3480243" y="5970568"/>
            <a:ext cx="534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learned this trick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“Unit of Consistency”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24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record transactions: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055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Relatively straightforward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 application logic to handle multi-record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943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Arbitrary transactions: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2476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Requires 2PC or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Paxos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Middle ground: entity groups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of entities that share affinity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Co-locate entity groups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 transaction support within entity groups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user + user’s photos + user’s posts etc.</a:t>
            </a:r>
          </a:p>
        </p:txBody>
      </p:sp>
    </p:spTree>
    <p:extLst>
      <p:ext uri="{BB962C8B-B14F-4D97-AF65-F5344CB8AC3E}">
        <p14:creationId xmlns:p14="http://schemas.microsoft.com/office/powerpoint/2010/main" val="2109293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438400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9263" y="3048000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47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57600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419600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“Theorem”</a:t>
            </a: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76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 = consistency + 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864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parallel databases that use 2PC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62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 = availability + tolerance to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43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DNS, web caching</a:t>
            </a:r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 this helpful?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not really even a “theorem” because vague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precise formulation came a few years later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</p:spTree>
    <p:extLst>
      <p:ext uri="{BB962C8B-B14F-4D97-AF65-F5344CB8AC3E}">
        <p14:creationId xmlns:p14="http://schemas.microsoft.com/office/powerpoint/2010/main" val="18075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Abadi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says, in the presence of P, choose A or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you’d want to make this tradeoff even when there is no 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Fundamental tradeoff is between consistency and latency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available = (very) long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CP makes no sense!</a:t>
            </a:r>
          </a:p>
        </p:txBody>
      </p:sp>
    </p:spTree>
    <p:extLst>
      <p:ext uri="{BB962C8B-B14F-4D97-AF65-F5344CB8AC3E}">
        <p14:creationId xmlns:p14="http://schemas.microsoft.com/office/powerpoint/2010/main" val="2101781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possibilities involve tradeoffs!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391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all replicas at the same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291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guarantee consistency you need something like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Paxos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32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3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274293" y="2896109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427595">
            <a:off x="1301531" y="4657730"/>
            <a:ext cx="225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now what?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872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Move over, CAP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PAC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there’s a partition, do we choose A or 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Otherwise, do we choose </a:t>
            </a:r>
            <a:r>
              <a:rPr lang="en-US" sz="2000" kern="0" dirty="0" smtClean="0">
                <a:solidFill>
                  <a:srgbClr val="0070C0"/>
                </a:solidFill>
                <a:latin typeface="Gill Sans"/>
                <a:cs typeface="Gill Sans"/>
              </a:rPr>
              <a:t>L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atency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 </a:t>
            </a:r>
            <a:r>
              <a:rPr lang="en-US" sz="2000" kern="0" dirty="0" smtClean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onsistency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PACELC (“pass-elk”)</a:t>
            </a:r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2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Sounds reasonable in theory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 in practice?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 really depends on the application!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5623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879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5591749" y="3925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04800" y="4191000"/>
            <a:ext cx="8686800" cy="2286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replica 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9718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2574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  <p:sp>
        <p:nvSpPr>
          <p:cNvPr id="27" name="Can 26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5200" y="29718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2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Money shouldn’t be created or destroyed: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transfers $100 to Bob and $50 to Carol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total amount of money after the transfer should be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Phantom shopping cart: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removes an item from his shopping cart…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 still remains in the shopping cart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refreshes the page a couple of times… item finally gone</a:t>
            </a:r>
          </a:p>
        </p:txBody>
      </p:sp>
    </p:spTree>
    <p:extLst>
      <p:ext uri="{BB962C8B-B14F-4D97-AF65-F5344CB8AC3E}">
        <p14:creationId xmlns:p14="http://schemas.microsoft.com/office/powerpoint/2010/main" val="5288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513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Yahoo’s PNUTS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per-record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timeline consistency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99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Guarantees that all replicas provide all updates in same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classes of reads: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Read-any: may time travel!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Read-critical(required version): monotonic reads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Read-latest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Yahoo’s globally distributed/replicated key-value store</a:t>
            </a:r>
          </a:p>
        </p:txBody>
      </p:sp>
    </p:spTree>
    <p:extLst>
      <p:ext uri="{BB962C8B-B14F-4D97-AF65-F5344CB8AC3E}">
        <p14:creationId xmlns:p14="http://schemas.microsoft.com/office/powerpoint/2010/main" val="1888853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PNUTS: Implementation Principles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record has a single master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Asynchronous replication across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Allow for synchronous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within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updates routed to master first, updates applied, then propagated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Protocols for recognizing master failure and load balancing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types of reads have different latencies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Availability compromised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during simultaneous master and partition failure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21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Baker et al., CIDR 2011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Megastore</a:t>
            </a: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Spanner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 ACID translations across multiple datacenters, across continents!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External consistency (=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linearizability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system preserves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relationship among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write transactions A and B, if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B, then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timestamp(A) &lt; timestamp(B)</a:t>
            </a: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The Matrix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40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People you don’t want seeing your pictures: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removes mom from list of people who can view photos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posts embarrassing pictures from Spring Break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mom see Alice’s photo?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am I still getting messages?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unsubscribes from mailing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 and receives confirmation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sent to mailing list right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after unsubscribe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Does Bob receive the message?</a:t>
            </a:r>
          </a:p>
        </p:txBody>
      </p:sp>
    </p:spTree>
    <p:extLst>
      <p:ext uri="{BB962C8B-B14F-4D97-AF65-F5344CB8AC3E}">
        <p14:creationId xmlns:p14="http://schemas.microsoft.com/office/powerpoint/2010/main" val="21401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33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6524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2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8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021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59286</TotalTime>
  <Words>1420</Words>
  <Application>Microsoft Macintosh PowerPoint</Application>
  <PresentationFormat>On-screen Show (4:3)</PresentationFormat>
  <Paragraphs>299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Andale Mono</vt:lpstr>
      <vt:lpstr>Arial</vt:lpstr>
      <vt:lpstr>Arial Black</vt:lpstr>
      <vt:lpstr>Gill Sans</vt:lpstr>
      <vt:lpstr>ＭＳ Ｐゴシック</vt:lpstr>
      <vt:lpstr>Wingdings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12237</cp:revision>
  <dcterms:created xsi:type="dcterms:W3CDTF">2012-08-31T06:36:49Z</dcterms:created>
  <dcterms:modified xsi:type="dcterms:W3CDTF">2018-03-15T01:55:57Z</dcterms:modified>
  <cp:category/>
</cp:coreProperties>
</file>